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2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633E0-25C9-479F-9FD8-42684CF2691E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69100-2CFD-4F87-A12A-FC86307FA1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2589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633E0-25C9-479F-9FD8-42684CF2691E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69100-2CFD-4F87-A12A-FC86307FA1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6897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633E0-25C9-479F-9FD8-42684CF2691E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69100-2CFD-4F87-A12A-FC86307FA1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8866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633E0-25C9-479F-9FD8-42684CF2691E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69100-2CFD-4F87-A12A-FC86307FA1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5658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633E0-25C9-479F-9FD8-42684CF2691E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69100-2CFD-4F87-A12A-FC86307FA1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3595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633E0-25C9-479F-9FD8-42684CF2691E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69100-2CFD-4F87-A12A-FC86307FA1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1540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633E0-25C9-479F-9FD8-42684CF2691E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69100-2CFD-4F87-A12A-FC86307FA1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3291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633E0-25C9-479F-9FD8-42684CF2691E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69100-2CFD-4F87-A12A-FC86307FA1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6718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633E0-25C9-479F-9FD8-42684CF2691E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69100-2CFD-4F87-A12A-FC86307FA1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4387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633E0-25C9-479F-9FD8-42684CF2691E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69100-2CFD-4F87-A12A-FC86307FA1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2666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633E0-25C9-479F-9FD8-42684CF2691E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69100-2CFD-4F87-A12A-FC86307FA1E6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683454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633E0-25C9-479F-9FD8-42684CF2691E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69100-2CFD-4F87-A12A-FC86307FA1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75158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633E0-25C9-479F-9FD8-42684CF2691E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69100-2CFD-4F87-A12A-FC86307FA1E6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838612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633E0-25C9-479F-9FD8-42684CF2691E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69100-2CFD-4F87-A12A-FC86307FA1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21712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633E0-25C9-479F-9FD8-42684CF2691E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69100-2CFD-4F87-A12A-FC86307FA1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40471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633E0-25C9-479F-9FD8-42684CF2691E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69100-2CFD-4F87-A12A-FC86307FA1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0519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3633E0-25C9-479F-9FD8-42684CF2691E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4469100-2CFD-4F87-A12A-FC86307FA1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889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493948"/>
            <a:ext cx="9144000" cy="1545465"/>
          </a:xfrm>
        </p:spPr>
        <p:txBody>
          <a:bodyPr>
            <a:normAutofit/>
          </a:bodyPr>
          <a:lstStyle/>
          <a:p>
            <a:pPr algn="ctr"/>
            <a:r>
              <a:rPr lang="kk-KZ" sz="2800" b="1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Тәжірибелік сабақ</a:t>
            </a:r>
            <a:r>
              <a:rPr lang="kk-KZ" b="1" i="1" u="sng" dirty="0" smtClean="0">
                <a:solidFill>
                  <a:schemeClr val="tx1"/>
                </a:solidFill>
              </a:rPr>
              <a:t/>
            </a:r>
            <a:br>
              <a:rPr lang="kk-KZ" b="1" i="1" u="sng" dirty="0" smtClean="0">
                <a:solidFill>
                  <a:schemeClr val="tx1"/>
                </a:solidFill>
              </a:rPr>
            </a:br>
            <a:endParaRPr lang="ru-RU" b="1" i="1" u="sng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7067" y="2588655"/>
            <a:ext cx="7766936" cy="2559078"/>
          </a:xfrm>
        </p:spPr>
        <p:txBody>
          <a:bodyPr>
            <a:normAutofit/>
          </a:bodyPr>
          <a:lstStyle/>
          <a:p>
            <a:pPr algn="ctr"/>
            <a:r>
              <a:rPr lang="kk-KZ" sz="3600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Дисконтталған ақша түсімдеріне негізделген инвестицияны бағалау әдістері. </a:t>
            </a:r>
            <a:endParaRPr lang="ru-RU" sz="3600" b="1" i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4434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631065"/>
            <a:ext cx="8596668" cy="5410297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kk-KZ" b="1" u="sng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Негізгі түсініктер</a:t>
            </a:r>
            <a:endParaRPr lang="ru-RU" sz="16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08000" algn="just"/>
            <a:r>
              <a:rPr lang="kk-KZ" sz="2000" b="1" u="sng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Инвестициялар</a:t>
            </a:r>
            <a:r>
              <a:rPr lang="kk-KZ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лизинг келісімшарты жасалған сәттен бастап лизинг затын қосқанда мүліктің барлық түрі (жеке тұтынуға арналған тауарлардан басқа), сондай-ақ заңды тұлғаның жарғылық капиталына инвестор салған сол тауарлар құқығы немесе кәсіпкерлік қызметке пайдаланылатын тіркелген активтерді арттыру.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08000" algn="just"/>
            <a:r>
              <a:rPr lang="kk-KZ" sz="2000" b="1" u="sng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Күрделі қаржы жұмсалымы</a:t>
            </a:r>
            <a:r>
              <a:rPr lang="kk-KZ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негізгі капиталдың ұдайы өндірісіне (қолданыстағы негізгі қорларды қайта құруға, кеңейтуге және техникалық жарақтандыруға, жаңадан құруға) бағытталған инвестиция.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08000" algn="just"/>
            <a:r>
              <a:rPr lang="kk-KZ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Кірістердің болашақтағы құны</a:t>
            </a:r>
            <a:r>
              <a:rPr lang="kk-KZ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жұмсалған капиталдан болашақта белгіленген мерзімде алынатын кіріс сомасы.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08000" algn="just"/>
            <a:r>
              <a:rPr lang="kk-KZ" sz="2000" b="1" u="sng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Келтірінді (ағымдағы) құн</a:t>
            </a:r>
            <a:r>
              <a:rPr lang="kk-KZ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жұмсалымның барлық нұсқасы бірдей дәрежеде тиімді болуы үшін қазіргі уақытта инвестицияға бағытталған ақша сомасы қандай болуы тиіс екенін көрсететін құн.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08000" algn="just"/>
            <a:r>
              <a:rPr lang="kk-KZ" sz="2000" b="1" u="sng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Дисконттау коэффициенті</a:t>
            </a:r>
            <a:r>
              <a:rPr lang="kk-KZ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инвестордың инвестиция жасамай-ақ жетуі мүмкін деп есептейтін табыстылық деңгейі</a:t>
            </a:r>
            <a:r>
              <a:rPr lang="kk-KZ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0677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553793"/>
            <a:ext cx="8596668" cy="5487570"/>
          </a:xfrm>
        </p:spPr>
        <p:txBody>
          <a:bodyPr>
            <a:normAutofit/>
          </a:bodyPr>
          <a:lstStyle/>
          <a:p>
            <a:pPr indent="508000" algn="just"/>
            <a:r>
              <a:rPr lang="kk-KZ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Күрделі қаржы жұмсалымының өтелімділігі</a:t>
            </a:r>
            <a:r>
              <a:rPr lang="kk-KZ" sz="2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жиынтық кірістің бастапқы жұмсалымға тең болғаны үшін өтуі тиіс жылдар саны.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508000" algn="just"/>
            <a:r>
              <a:rPr lang="kk-KZ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Тосқауылдық коэффициенті</a:t>
            </a:r>
            <a:r>
              <a:rPr lang="kk-KZ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кәсіпорындар пайдаланатын дисконттау коэффициенті және кәсіпорын операциялары бойынша тәуекелге жақын. Бұл қатер акционерлік капиталдың пайда деңгейін анықтайтын коэффициент көмегімен анықталуы мүмкін.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508000" algn="just"/>
            <a:r>
              <a:rPr lang="kk-KZ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Таза келтірінді (ағымдағы) құн (NPV)</a:t>
            </a:r>
            <a:r>
              <a:rPr lang="kk-KZ" sz="2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бастапқы инвестициялауға жұмсалған шығынды шегергендегі болашақ ақша ағыныныңағымдағы құны.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508000" algn="just"/>
            <a:r>
              <a:rPr lang="kk-KZ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Келтірінді (ағымдағы) шығын индексі (PVI)</a:t>
            </a:r>
            <a:r>
              <a:rPr lang="kk-KZ" sz="2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ақша ағынының түрлі уақытша құндылығын есептегендегі «кірістер/инвестициялар» арақатынасы.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508000" algn="just"/>
            <a:r>
              <a:rPr lang="kk-KZ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Кірістің ішкі мөлшерлемесі (IRR)</a:t>
            </a:r>
            <a:r>
              <a:rPr lang="kk-KZ" sz="2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NPV (инвестициядан түскен кіріс) мағынасы нөлге тең болғандағы дисконттау коэффициенті.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5897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Объект 20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3189" y="785612"/>
            <a:ext cx="8087932" cy="5061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7172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4704" y="309093"/>
            <a:ext cx="8693239" cy="350305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2130" y="3940935"/>
            <a:ext cx="8023537" cy="2498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034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4956" y="64395"/>
            <a:ext cx="8596668" cy="412123"/>
          </a:xfrm>
        </p:spPr>
        <p:txBody>
          <a:bodyPr>
            <a:normAutofit/>
          </a:bodyPr>
          <a:lstStyle/>
          <a:p>
            <a:r>
              <a:rPr lang="kk-KZ" sz="1600" b="1" u="sng" dirty="0"/>
              <a:t>Тапсырмалар</a:t>
            </a:r>
            <a:endParaRPr lang="ru-RU" sz="1600" dirty="0"/>
          </a:p>
        </p:txBody>
      </p:sp>
      <p:pic>
        <p:nvPicPr>
          <p:cNvPr id="13" name="Объект 1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4956" y="695460"/>
            <a:ext cx="8596668" cy="5346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56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0913" y="386366"/>
            <a:ext cx="8731876" cy="5962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5423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7583" y="412124"/>
            <a:ext cx="8345510" cy="623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8160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7278" y="450760"/>
            <a:ext cx="8075053" cy="5975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5836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56068" y="386366"/>
            <a:ext cx="8281115" cy="5962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4520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927280"/>
            <a:ext cx="8596668" cy="3374264"/>
          </a:xfrm>
        </p:spPr>
        <p:txBody>
          <a:bodyPr/>
          <a:lstStyle/>
          <a:p>
            <a:pPr algn="ctr"/>
            <a:r>
              <a:rPr lang="kk-KZ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Тапсырманы орындап СДО-ға 11 аптаға салыңдар!</a:t>
            </a:r>
            <a:endParaRPr lang="ru-RU" b="1" i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5762667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27</TotalTime>
  <Words>241</Words>
  <Application>Microsoft Office PowerPoint</Application>
  <PresentationFormat>Широкоэкранный</PresentationFormat>
  <Paragraphs>16</Paragraphs>
  <Slides>11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Times New Roman</vt:lpstr>
      <vt:lpstr>Trebuchet MS</vt:lpstr>
      <vt:lpstr>Wingdings 3</vt:lpstr>
      <vt:lpstr>Грань</vt:lpstr>
      <vt:lpstr>Equation.3</vt:lpstr>
      <vt:lpstr>Тәжірибелік сабақ </vt:lpstr>
      <vt:lpstr>Презентация PowerPoint</vt:lpstr>
      <vt:lpstr>Презентация PowerPoint</vt:lpstr>
      <vt:lpstr>Презентация PowerPoint</vt:lpstr>
      <vt:lpstr>Презентация PowerPoint</vt:lpstr>
      <vt:lpstr>Тапсырмалар</vt:lpstr>
      <vt:lpstr>Презентация PowerPoint</vt:lpstr>
      <vt:lpstr>Презентация PowerPoint</vt:lpstr>
      <vt:lpstr>Презентация PowerPoint</vt:lpstr>
      <vt:lpstr>Презентация PowerPoint</vt:lpstr>
      <vt:lpstr>Тапсырманы орындап СДО-ға 11 аптаға салыңдар!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Тәжірибелік сабақ </dc:title>
  <dc:creator>Пользователь Windows</dc:creator>
  <cp:lastModifiedBy>Пользователь Windows</cp:lastModifiedBy>
  <cp:revision>4</cp:revision>
  <dcterms:created xsi:type="dcterms:W3CDTF">2020-04-07T13:41:27Z</dcterms:created>
  <dcterms:modified xsi:type="dcterms:W3CDTF">2020-04-09T14:46:33Z</dcterms:modified>
</cp:coreProperties>
</file>